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8" r:id="rId3"/>
    <p:sldId id="256" r:id="rId4"/>
    <p:sldId id="271" r:id="rId5"/>
    <p:sldId id="272" r:id="rId6"/>
    <p:sldId id="258" r:id="rId7"/>
    <p:sldId id="257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9" r:id="rId17"/>
    <p:sldId id="264" r:id="rId18"/>
    <p:sldId id="273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vsnitt" id="{427A956A-28DB-4565-9076-D73233216694}">
          <p14:sldIdLst>
            <p14:sldId id="270"/>
            <p14:sldId id="268"/>
            <p14:sldId id="256"/>
            <p14:sldId id="271"/>
            <p14:sldId id="272"/>
            <p14:sldId id="258"/>
            <p14:sldId id="257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  <p14:sldId id="269"/>
          </p14:sldIdLst>
        </p14:section>
        <p14:section name="Namnlöst avsnitt" id="{F936DFEC-2A49-431D-8E0B-D6904C217014}">
          <p14:sldIdLst>
            <p14:sldId id="264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210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123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509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715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13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372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42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104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9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434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402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C355D-2D55-4725-B863-76EE09DB7411}" type="datetimeFigureOut">
              <a:rPr lang="sv-SE" smtClean="0"/>
              <a:t>2016-10-19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EC3F-4F76-464D-9651-43759AF6E00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685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hyperlink" Target="http://www.google.se/url?sa=i&amp;rct=j&amp;q=&amp;esrc=s&amp;source=images&amp;cd=&amp;cad=rja&amp;uact=8&amp;ved=0ahUKEwjMieijnebPAhWDFZoKHdhkD3kQjRwIBw&amp;url=http%3A%2F%2Fharabacken2015.dynamaster.se%2Fgit%2Fcompetition%2F%3Fguid%3D557604%26fwid%3D10212&amp;psig=AFQjCNGcjxRAL0VY2MQj4B2yZRiK6pdqdg&amp;ust=147694451928293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hyperlink" Target="http://www.google.se/url?sa=i&amp;rct=j&amp;q=&amp;esrc=s&amp;source=images&amp;cd=&amp;cad=rja&amp;uact=8&amp;ved=0ahUKEwjHt5ONnubPAhWrC5oKHW15CHkQjRwIBw&amp;url=http%3A%2F%2Fwww.designfood.se%2F&amp;bvm=bv.135974163,d.bGs&amp;psig=AFQjCNGAGn2QHW8erZ1VvzjrCuY2l5aQRw&amp;ust=147694474845599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hyperlink" Target="http://www.google.se/url?sa=i&amp;rct=j&amp;q=&amp;esrc=s&amp;source=images&amp;cd=&amp;cad=rja&amp;uact=8&amp;ved=0ahUKEwjHt5ONnubPAhWrC5oKHW15CHkQjRwIBw&amp;url=http%3A%2F%2Fwww.designfood.se%2F&amp;bvm=bv.135974163,d.bGs&amp;psig=AFQjCNGAGn2QHW8erZ1VvzjrCuY2l5aQRw&amp;ust=147694474845599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hyperlink" Target="http://www.google.se/url?sa=i&amp;rct=j&amp;q=&amp;esrc=s&amp;source=images&amp;cd=&amp;cad=rja&amp;uact=8&amp;ved=0ahUKEwjHt5ONnubPAhWrC5oKHW15CHkQjRwIBw&amp;url=http%3A%2F%2Fwww.designfood.se%2F&amp;bvm=bv.135974163,d.bGs&amp;psig=AFQjCNGAGn2QHW8erZ1VvzjrCuY2l5aQRw&amp;ust=147694474845599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17.jpe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75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115825" y="3059760"/>
            <a:ext cx="5362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bg1"/>
                </a:solidFill>
              </a:rPr>
              <a:t>Gooslander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smtClean="0">
                <a:solidFill>
                  <a:schemeClr val="bg1"/>
                </a:solidFill>
              </a:rPr>
              <a:t>presentlåda.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Bygg din egen presentkartong.</a:t>
            </a:r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Välj mellan kaffe, tryffel, mandel och nötter samtliga finns i flera olika smak kombinationer.</a:t>
            </a:r>
          </a:p>
          <a:p>
            <a:r>
              <a:rPr lang="sv-SE" dirty="0" smtClean="0">
                <a:solidFill>
                  <a:schemeClr val="bg1"/>
                </a:solidFill>
                <a:effectLst/>
              </a:rPr>
              <a:t>Du kan även lägga till ditt eget vin.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Prisexempel innehåller låda, kaffe 250g &amp; tryffel 200g.</a:t>
            </a:r>
            <a:endParaRPr lang="sv-SE" dirty="0" smtClean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7273745" y="2254474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199</a:t>
            </a:r>
            <a:r>
              <a:rPr lang="sv-SE" sz="8000" dirty="0" smtClean="0">
                <a:solidFill>
                  <a:schemeClr val="bg1"/>
                </a:solidFill>
              </a:rPr>
              <a:t>.-/</a:t>
            </a:r>
            <a:r>
              <a:rPr lang="sv-SE" sz="8000" dirty="0" smtClean="0">
                <a:solidFill>
                  <a:schemeClr val="bg1"/>
                </a:solidFill>
              </a:rPr>
              <a:t>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5" y="226655"/>
            <a:ext cx="3121572" cy="2571750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47" y="226655"/>
            <a:ext cx="1962150" cy="2571750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950" y="226655"/>
            <a:ext cx="1945925" cy="2571750"/>
          </a:xfrm>
          <a:prstGeom prst="rect">
            <a:avLst/>
          </a:prstGeom>
        </p:spPr>
      </p:pic>
      <p:pic>
        <p:nvPicPr>
          <p:cNvPr id="1026" name="Picture 2" descr="Bildresultat för gooslander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5" y="226655"/>
            <a:ext cx="757386" cy="58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87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45643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" y="231045"/>
            <a:ext cx="3501082" cy="3501082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0" y="3861434"/>
            <a:ext cx="5362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  <a:effectLst/>
              </a:rPr>
              <a:t>Klippan yllepläd. House in the </a:t>
            </a:r>
            <a:r>
              <a:rPr lang="sv-SE" dirty="0" err="1" smtClean="0">
                <a:solidFill>
                  <a:schemeClr val="bg1"/>
                </a:solidFill>
                <a:effectLst/>
              </a:rPr>
              <a:t>forest</a:t>
            </a:r>
            <a:r>
              <a:rPr lang="sv-SE" dirty="0" smtClean="0">
                <a:solidFill>
                  <a:schemeClr val="bg1"/>
                </a:solidFill>
                <a:effectLst/>
              </a:rPr>
              <a:t>.</a:t>
            </a:r>
          </a:p>
          <a:p>
            <a:r>
              <a:rPr lang="sv-SE" dirty="0">
                <a:solidFill>
                  <a:schemeClr val="bg1"/>
                </a:solidFill>
              </a:rPr>
              <a:t>Våra klassiska täta, tjocka jacquardvävda ullfiltar i 100% lammull är lika fina på framsidan som på den spegelvända baksidan. En filt som passar lika bra i  soffan, sängen eller i </a:t>
            </a:r>
            <a:r>
              <a:rPr lang="sv-SE" dirty="0" smtClean="0">
                <a:solidFill>
                  <a:schemeClr val="bg1"/>
                </a:solidFill>
              </a:rPr>
              <a:t>favoritfåtöljen.</a:t>
            </a:r>
          </a:p>
          <a:p>
            <a:r>
              <a:rPr lang="sv-SE" dirty="0" smtClean="0">
                <a:solidFill>
                  <a:schemeClr val="bg1"/>
                </a:solidFill>
                <a:effectLst/>
              </a:rPr>
              <a:t>Design: </a:t>
            </a:r>
            <a:r>
              <a:rPr lang="sv-SE" dirty="0" smtClean="0">
                <a:solidFill>
                  <a:schemeClr val="bg1"/>
                </a:solidFill>
              </a:rPr>
              <a:t>Akira </a:t>
            </a:r>
            <a:r>
              <a:rPr lang="sv-SE" dirty="0" err="1" smtClean="0">
                <a:solidFill>
                  <a:schemeClr val="bg1"/>
                </a:solidFill>
              </a:rPr>
              <a:t>Minagawa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</a:p>
          <a:p>
            <a:r>
              <a:rPr lang="sv-SE" dirty="0" smtClean="0">
                <a:solidFill>
                  <a:schemeClr val="bg1"/>
                </a:solidFill>
                <a:effectLst/>
              </a:rPr>
              <a:t>Kommer i en snygg presentkartong.</a:t>
            </a:r>
            <a:endParaRPr lang="sv-SE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491150" y="2292875"/>
            <a:ext cx="34830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360.-/st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" y="288710"/>
            <a:ext cx="477409" cy="4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105897" y="4639529"/>
            <a:ext cx="5362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Mannerström </a:t>
            </a:r>
            <a:r>
              <a:rPr lang="sv-SE" dirty="0" err="1" smtClean="0">
                <a:solidFill>
                  <a:schemeClr val="bg1"/>
                </a:solidFill>
              </a:rPr>
              <a:t>gåvoset</a:t>
            </a:r>
            <a:r>
              <a:rPr lang="sv-SE" dirty="0">
                <a:solidFill>
                  <a:schemeClr val="bg1"/>
                </a:solidFill>
              </a:rPr>
              <a:t>!</a:t>
            </a:r>
            <a:endParaRPr lang="sv-SE" dirty="0" smtClean="0">
              <a:solidFill>
                <a:schemeClr val="bg1"/>
              </a:solidFill>
              <a:effectLst/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Välj mellan 11 olika presentgåvor som du fysiskt ger bort. Varje gåva innehåller förutom gåvan ett gåvokort där mottagaren själv väljer </a:t>
            </a:r>
            <a:r>
              <a:rPr lang="sv-SE" dirty="0" smtClean="0">
                <a:solidFill>
                  <a:schemeClr val="bg1"/>
                </a:solidFill>
              </a:rPr>
              <a:t>ytterligare </a:t>
            </a:r>
            <a:r>
              <a:rPr lang="sv-SE" dirty="0" smtClean="0">
                <a:solidFill>
                  <a:schemeClr val="bg1"/>
                </a:solidFill>
              </a:rPr>
              <a:t>en gåva. </a:t>
            </a:r>
          </a:p>
          <a:p>
            <a:r>
              <a:rPr lang="sv-SE" dirty="0" smtClean="0">
                <a:solidFill>
                  <a:schemeClr val="bg1"/>
                </a:solidFill>
                <a:effectLst/>
              </a:rPr>
              <a:t>Kommer i en snygg presentkartong.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Porto tillkommer med 79.-/st.</a:t>
            </a:r>
            <a:endParaRPr lang="sv-SE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491150" y="2292875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360.-/set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" y="133367"/>
            <a:ext cx="4319016" cy="4319016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" y="133367"/>
            <a:ext cx="690417" cy="69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7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0" y="3861434"/>
            <a:ext cx="5362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  <a:effectLst/>
              </a:rPr>
              <a:t>Kosta </a:t>
            </a:r>
            <a:r>
              <a:rPr lang="sv-SE" dirty="0" err="1" smtClean="0">
                <a:solidFill>
                  <a:schemeClr val="bg1"/>
                </a:solidFill>
                <a:effectLst/>
              </a:rPr>
              <a:t>Linnewäferi</a:t>
            </a:r>
            <a:r>
              <a:rPr lang="sv-SE" dirty="0" smtClean="0">
                <a:solidFill>
                  <a:schemeClr val="bg1"/>
                </a:solidFill>
                <a:effectLst/>
              </a:rPr>
              <a:t> </a:t>
            </a:r>
            <a:r>
              <a:rPr lang="sv-SE" dirty="0" err="1" smtClean="0">
                <a:solidFill>
                  <a:schemeClr val="bg1"/>
                </a:solidFill>
                <a:effectLst/>
              </a:rPr>
              <a:t>Frotteset</a:t>
            </a:r>
            <a:r>
              <a:rPr lang="sv-SE" dirty="0">
                <a:solidFill>
                  <a:schemeClr val="bg1"/>
                </a:solidFill>
              </a:rPr>
              <a:t>!</a:t>
            </a:r>
            <a:endParaRPr lang="sv-SE" dirty="0" smtClean="0">
              <a:solidFill>
                <a:schemeClr val="bg1"/>
              </a:solidFill>
              <a:effectLst/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2st handduk och 2st duschhandduk i skön frotté. Finns i färgerna vit, grå, svart eller röd.</a:t>
            </a:r>
          </a:p>
          <a:p>
            <a:r>
              <a:rPr lang="sv-SE" dirty="0" smtClean="0">
                <a:solidFill>
                  <a:schemeClr val="bg1"/>
                </a:solidFill>
                <a:effectLst/>
              </a:rPr>
              <a:t>Kommer i en snygg presentkartong.</a:t>
            </a:r>
            <a:endParaRPr lang="sv-SE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491150" y="2292875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360.-/set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" y="96795"/>
            <a:ext cx="3669162" cy="3680202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76084"/>
            <a:ext cx="722030" cy="3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7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197707" y="4561650"/>
            <a:ext cx="5362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  <a:effectLst/>
              </a:rPr>
              <a:t>Exklusiv pälspläd att svepa om sig </a:t>
            </a:r>
            <a:r>
              <a:rPr lang="sv-SE" dirty="0" smtClean="0">
                <a:solidFill>
                  <a:schemeClr val="bg1"/>
                </a:solidFill>
                <a:effectLst/>
              </a:rPr>
              <a:t>under kalla </a:t>
            </a:r>
            <a:r>
              <a:rPr lang="sv-SE" dirty="0" smtClean="0">
                <a:solidFill>
                  <a:schemeClr val="bg1"/>
                </a:solidFill>
                <a:effectLst/>
              </a:rPr>
              <a:t>vinterkvällar.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Vit eller brun pälsimitation. </a:t>
            </a:r>
            <a:r>
              <a:rPr lang="sv-SE" dirty="0" err="1" smtClean="0">
                <a:solidFill>
                  <a:schemeClr val="bg1"/>
                </a:solidFill>
              </a:rPr>
              <a:t>Stl</a:t>
            </a:r>
            <a:r>
              <a:rPr lang="sv-SE" dirty="0" smtClean="0">
                <a:solidFill>
                  <a:schemeClr val="bg1"/>
                </a:solidFill>
              </a:rPr>
              <a:t>: 110 x 150cm.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Levereras i exklusiv presentkartong.</a:t>
            </a:r>
          </a:p>
          <a:p>
            <a:endParaRPr lang="sv-SE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491150" y="2292875"/>
            <a:ext cx="34830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360.-/st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4" y="103294"/>
            <a:ext cx="3654151" cy="4226011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49" y="103294"/>
            <a:ext cx="2158873" cy="1846945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49" y="1807150"/>
            <a:ext cx="2158873" cy="2497871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7" y="207394"/>
            <a:ext cx="1128721" cy="4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130645" y="5181458"/>
            <a:ext cx="5362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Newport Polo-inspirerade porslinsmuggar i marin alt vit med handtag. Muggarna är numrerade med 1-6. Newport emblem på motsatt sida. Rymmer 20cl.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Levereras i exklusiv presentkartong.</a:t>
            </a:r>
          </a:p>
          <a:p>
            <a:endParaRPr lang="sv-SE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7273745" y="2254474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360.-/set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5" y="2682940"/>
            <a:ext cx="6357069" cy="2311661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6" y="196915"/>
            <a:ext cx="3178535" cy="2719279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81" y="196916"/>
            <a:ext cx="3178534" cy="27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8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119075" y="4003447"/>
            <a:ext cx="5362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  <a:effectLst/>
              </a:rPr>
              <a:t>Vinga of Sweden Morgonrock </a:t>
            </a:r>
            <a:r>
              <a:rPr lang="sv-SE" dirty="0" err="1" smtClean="0">
                <a:solidFill>
                  <a:schemeClr val="bg1"/>
                </a:solidFill>
                <a:effectLst/>
              </a:rPr>
              <a:t>Melange</a:t>
            </a:r>
            <a:r>
              <a:rPr lang="sv-SE" dirty="0" smtClean="0">
                <a:solidFill>
                  <a:schemeClr val="bg1"/>
                </a:solidFill>
                <a:effectLst/>
              </a:rPr>
              <a:t>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Exklusiv morgonrock i 280gsm fleece som du garanterat </a:t>
            </a:r>
            <a:r>
              <a:rPr lang="sv-SE" dirty="0" smtClean="0">
                <a:solidFill>
                  <a:schemeClr val="bg1"/>
                </a:solidFill>
              </a:rPr>
              <a:t>vill </a:t>
            </a:r>
            <a:r>
              <a:rPr lang="sv-SE" dirty="0" smtClean="0">
                <a:solidFill>
                  <a:schemeClr val="bg1"/>
                </a:solidFill>
              </a:rPr>
              <a:t>svepa in dig </a:t>
            </a:r>
            <a:r>
              <a:rPr lang="sv-SE" dirty="0" smtClean="0">
                <a:solidFill>
                  <a:schemeClr val="bg1"/>
                </a:solidFill>
              </a:rPr>
              <a:t>i när vinden blåser ute.</a:t>
            </a:r>
            <a:r>
              <a:rPr lang="sv-SE" dirty="0" smtClean="0">
                <a:solidFill>
                  <a:schemeClr val="bg1"/>
                </a:solidFill>
              </a:rPr>
              <a:t> </a:t>
            </a:r>
            <a:r>
              <a:rPr lang="sv-SE" dirty="0" smtClean="0">
                <a:solidFill>
                  <a:schemeClr val="bg1"/>
                </a:solidFill>
              </a:rPr>
              <a:t>Hög krage, knytskärp. Färg: Brun eller grå. </a:t>
            </a:r>
            <a:r>
              <a:rPr lang="sv-SE" dirty="0" err="1" smtClean="0">
                <a:solidFill>
                  <a:schemeClr val="bg1"/>
                </a:solidFill>
              </a:rPr>
              <a:t>Stl</a:t>
            </a:r>
            <a:r>
              <a:rPr lang="sv-SE" dirty="0" smtClean="0">
                <a:solidFill>
                  <a:schemeClr val="bg1"/>
                </a:solidFill>
              </a:rPr>
              <a:t>: S/M, L/XL.</a:t>
            </a:r>
            <a:endParaRPr lang="sv-SE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7273745" y="2254474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360.-/set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5" y="891746"/>
            <a:ext cx="2883875" cy="2883875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20" y="891746"/>
            <a:ext cx="2887620" cy="2887620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93" y="1003343"/>
            <a:ext cx="1799453" cy="149954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07" y="3361038"/>
            <a:ext cx="334007" cy="33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119075" y="4316484"/>
            <a:ext cx="536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Design </a:t>
            </a:r>
            <a:r>
              <a:rPr lang="sv-SE" dirty="0" err="1" smtClean="0">
                <a:solidFill>
                  <a:schemeClr val="bg1"/>
                </a:solidFill>
              </a:rPr>
              <a:t>food</a:t>
            </a:r>
            <a:r>
              <a:rPr lang="sv-SE" dirty="0" smtClean="0">
                <a:solidFill>
                  <a:schemeClr val="bg1"/>
                </a:solidFill>
              </a:rPr>
              <a:t> salt &amp; peppar.</a:t>
            </a:r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  <a:effectLst/>
              </a:rPr>
              <a:t>Stilren salt och pepparkvarn som levereras i exklusiv 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trälåda</a:t>
            </a:r>
            <a:r>
              <a:rPr lang="sv-SE" dirty="0" smtClean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9" name="Rektangel 8"/>
          <p:cNvSpPr/>
          <p:nvPr/>
        </p:nvSpPr>
        <p:spPr>
          <a:xfrm>
            <a:off x="7273745" y="2254474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419.-/set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2" y="189656"/>
            <a:ext cx="3937172" cy="3937172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78" y="303513"/>
            <a:ext cx="1076790" cy="4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8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238897" y="3095315"/>
            <a:ext cx="5362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  <a:effectLst/>
              </a:rPr>
              <a:t>Vinga of Sweden.</a:t>
            </a:r>
          </a:p>
          <a:p>
            <a:r>
              <a:rPr lang="sv-SE" dirty="0" err="1" smtClean="0">
                <a:solidFill>
                  <a:schemeClr val="bg1"/>
                </a:solidFill>
              </a:rPr>
              <a:t>Butcher</a:t>
            </a:r>
            <a:r>
              <a:rPr lang="sv-SE" dirty="0" smtClean="0">
                <a:solidFill>
                  <a:schemeClr val="bg1"/>
                </a:solidFill>
              </a:rPr>
              <a:t> block. Robust och rejäl skärbräda i oljad </a:t>
            </a:r>
            <a:r>
              <a:rPr lang="sv-SE" dirty="0" err="1" smtClean="0">
                <a:solidFill>
                  <a:schemeClr val="bg1"/>
                </a:solidFill>
              </a:rPr>
              <a:t>Acasia</a:t>
            </a:r>
            <a:r>
              <a:rPr lang="sv-SE" dirty="0" smtClean="0">
                <a:solidFill>
                  <a:schemeClr val="bg1"/>
                </a:solidFill>
              </a:rPr>
              <a:t> trä (FSC Certifierat.) Stavlimmad. Skärbrädan har praktiska handtag på varje kortsida.</a:t>
            </a:r>
          </a:p>
          <a:p>
            <a:r>
              <a:rPr lang="sv-SE" dirty="0" err="1" smtClean="0">
                <a:solidFill>
                  <a:schemeClr val="bg1"/>
                </a:solidFill>
                <a:effectLst/>
              </a:rPr>
              <a:t>Stl</a:t>
            </a:r>
            <a:r>
              <a:rPr lang="sv-SE" dirty="0" smtClean="0">
                <a:solidFill>
                  <a:schemeClr val="bg1"/>
                </a:solidFill>
                <a:effectLst/>
              </a:rPr>
              <a:t>: 39x29x4cm.</a:t>
            </a:r>
            <a:endParaRPr lang="sv-SE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491150" y="2292875"/>
            <a:ext cx="34830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699.-/st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47" y="457885"/>
            <a:ext cx="2380469" cy="2380469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02" y="455433"/>
            <a:ext cx="2382921" cy="2382921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71" y="542153"/>
            <a:ext cx="627620" cy="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3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161402" y="3665404"/>
            <a:ext cx="51481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Tivoli Radio.</a:t>
            </a:r>
          </a:p>
          <a:p>
            <a:r>
              <a:rPr lang="en-US" dirty="0">
                <a:solidFill>
                  <a:schemeClr val="bg1"/>
                </a:solidFill>
              </a:rPr>
              <a:t>Tivoli Audio’s PAL BT adds Bluetooth wireless technology in addition to its sensitive analog AM/FM tuner. When you’re not listening to your favorite radio stations, you can listen to your favorite music from your Bluetooth technology-enabled device. Just switch to the Auxiliary position and once paired, start listening to your music. It’s that </a:t>
            </a:r>
            <a:r>
              <a:rPr lang="en-US" dirty="0" smtClean="0">
                <a:solidFill>
                  <a:schemeClr val="bg1"/>
                </a:solidFill>
              </a:rPr>
              <a:t>simple.</a:t>
            </a:r>
            <a:endParaRPr lang="sv-SE" dirty="0" smtClean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  <a:effectLst/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  <a:effectLst/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  <a:effectLst/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  <a:effectLst/>
              </a:rPr>
              <a:t> </a:t>
            </a:r>
            <a:endParaRPr lang="sv-SE" dirty="0" smtClean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7273745" y="225447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sp>
        <p:nvSpPr>
          <p:cNvPr id="2" name="AutoShape 2" descr="Bildresultat för Designfood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928813" y="-1538288"/>
            <a:ext cx="7620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6" name="textruta 15"/>
          <p:cNvSpPr txBox="1"/>
          <p:nvPr/>
        </p:nvSpPr>
        <p:spPr>
          <a:xfrm>
            <a:off x="9169658" y="3285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0" name="textruta 9"/>
          <p:cNvSpPr txBox="1"/>
          <p:nvPr/>
        </p:nvSpPr>
        <p:spPr>
          <a:xfrm>
            <a:off x="9754843" y="33390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8919"/>
          <a:stretch/>
        </p:blipFill>
        <p:spPr>
          <a:xfrm>
            <a:off x="189966" y="111951"/>
            <a:ext cx="5042271" cy="3422082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7182789" y="2777938"/>
            <a:ext cx="3270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0" dirty="0" smtClean="0">
                <a:solidFill>
                  <a:schemeClr val="bg1"/>
                </a:solidFill>
              </a:rPr>
              <a:t>1920.-/st.</a:t>
            </a:r>
            <a:endParaRPr lang="sv-SE" sz="6000" dirty="0">
              <a:solidFill>
                <a:schemeClr val="bg1"/>
              </a:solidFill>
            </a:endParaRPr>
          </a:p>
        </p:txBody>
      </p:sp>
      <p:pic>
        <p:nvPicPr>
          <p:cNvPr id="13" name="Bildobjekt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98" y="111951"/>
            <a:ext cx="1905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119075" y="4316484"/>
            <a:ext cx="5362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Orrefors kristall kork.</a:t>
            </a:r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  <a:effectLst/>
              </a:rPr>
              <a:t>De är inte ofta men de händer ju ibland att man vill </a:t>
            </a:r>
            <a:r>
              <a:rPr lang="sv-SE" dirty="0" smtClean="0">
                <a:solidFill>
                  <a:schemeClr val="bg1"/>
                </a:solidFill>
                <a:effectLst/>
              </a:rPr>
              <a:t>spara </a:t>
            </a:r>
            <a:r>
              <a:rPr lang="sv-SE" dirty="0" smtClean="0">
                <a:solidFill>
                  <a:schemeClr val="bg1"/>
                </a:solidFill>
                <a:effectLst/>
              </a:rPr>
              <a:t>lite vin. Orrefors Kristall kork kommer i fin present förpackning och finns i flera olika designer.</a:t>
            </a:r>
          </a:p>
        </p:txBody>
      </p:sp>
      <p:sp>
        <p:nvSpPr>
          <p:cNvPr id="9" name="Rektangel 8"/>
          <p:cNvSpPr/>
          <p:nvPr/>
        </p:nvSpPr>
        <p:spPr>
          <a:xfrm>
            <a:off x="7273745" y="2254474"/>
            <a:ext cx="34830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239</a:t>
            </a:r>
            <a:r>
              <a:rPr lang="sv-SE" sz="8000" dirty="0" smtClean="0">
                <a:solidFill>
                  <a:schemeClr val="bg1"/>
                </a:solidFill>
              </a:rPr>
              <a:t>.-/st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6" t="-452" r="18496" b="452"/>
          <a:stretch/>
        </p:blipFill>
        <p:spPr>
          <a:xfrm>
            <a:off x="119075" y="107092"/>
            <a:ext cx="2306595" cy="3641124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70" y="107092"/>
            <a:ext cx="4854832" cy="3641124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57" y="3218564"/>
            <a:ext cx="1887616" cy="4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6"/>
            <a:ext cx="12192000" cy="6845643"/>
          </a:xfrm>
          <a:prstGeom prst="rect">
            <a:avLst/>
          </a:prstGeom>
        </p:spPr>
      </p:pic>
      <p:sp>
        <p:nvSpPr>
          <p:cNvPr id="6" name="textruta 5"/>
          <p:cNvSpPr txBox="1"/>
          <p:nvPr/>
        </p:nvSpPr>
        <p:spPr>
          <a:xfrm>
            <a:off x="101559" y="3784913"/>
            <a:ext cx="61866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smtClean="0">
                <a:solidFill>
                  <a:schemeClr val="bg1"/>
                </a:solidFill>
              </a:rPr>
              <a:t>Riedel.</a:t>
            </a:r>
          </a:p>
          <a:p>
            <a:r>
              <a:rPr lang="sv-SE" sz="2000" dirty="0" err="1">
                <a:solidFill>
                  <a:schemeClr val="bg1"/>
                </a:solidFill>
              </a:rPr>
              <a:t>Ouverture</a:t>
            </a:r>
            <a:r>
              <a:rPr lang="sv-SE" sz="2000" dirty="0">
                <a:solidFill>
                  <a:schemeClr val="bg1"/>
                </a:solidFill>
              </a:rPr>
              <a:t> är en bra </a:t>
            </a:r>
            <a:r>
              <a:rPr lang="sv-SE" sz="2000" dirty="0" smtClean="0">
                <a:solidFill>
                  <a:schemeClr val="bg1"/>
                </a:solidFill>
              </a:rPr>
              <a:t>instegs serie </a:t>
            </a:r>
            <a:r>
              <a:rPr lang="sv-SE" sz="2000" dirty="0">
                <a:solidFill>
                  <a:schemeClr val="bg1"/>
                </a:solidFill>
              </a:rPr>
              <a:t>för dem som uppskattar goda, prisvärda viner och är perfekt för vardagsbruk. </a:t>
            </a:r>
            <a:r>
              <a:rPr lang="sv-SE" sz="2000" dirty="0" err="1">
                <a:solidFill>
                  <a:schemeClr val="bg1"/>
                </a:solidFill>
              </a:rPr>
              <a:t>Ouverture</a:t>
            </a:r>
            <a:r>
              <a:rPr lang="sv-SE" sz="2000" dirty="0">
                <a:solidFill>
                  <a:schemeClr val="bg1"/>
                </a:solidFill>
              </a:rPr>
              <a:t> är en icke druvspecifik </a:t>
            </a:r>
            <a:r>
              <a:rPr lang="sv-SE" sz="2000" dirty="0" err="1" smtClean="0">
                <a:solidFill>
                  <a:schemeClr val="bg1"/>
                </a:solidFill>
              </a:rPr>
              <a:t>glaserie</a:t>
            </a:r>
            <a:r>
              <a:rPr lang="sv-SE" sz="2000" dirty="0" smtClean="0">
                <a:solidFill>
                  <a:schemeClr val="bg1"/>
                </a:solidFill>
              </a:rPr>
              <a:t> </a:t>
            </a:r>
            <a:r>
              <a:rPr lang="sv-SE" sz="2000" dirty="0">
                <a:solidFill>
                  <a:schemeClr val="bg1"/>
                </a:solidFill>
              </a:rPr>
              <a:t>som kommer att öka smakupplevelsen för både vin, öl och sprit. </a:t>
            </a:r>
            <a:r>
              <a:rPr lang="sv-SE" sz="2000" dirty="0" err="1">
                <a:solidFill>
                  <a:schemeClr val="bg1"/>
                </a:solidFill>
              </a:rPr>
              <a:t>Overture</a:t>
            </a:r>
            <a:r>
              <a:rPr lang="sv-SE" sz="2000" dirty="0">
                <a:solidFill>
                  <a:schemeClr val="bg1"/>
                </a:solidFill>
              </a:rPr>
              <a:t> rödvinsglas är ett vanligt förekommande glas vid vinprovningar oavsett vinsort. </a:t>
            </a:r>
            <a:r>
              <a:rPr lang="sv-SE" sz="2000" dirty="0" smtClean="0">
                <a:solidFill>
                  <a:schemeClr val="bg1"/>
                </a:solidFill>
              </a:rPr>
              <a:t>Serien </a:t>
            </a:r>
            <a:r>
              <a:rPr lang="sv-SE" sz="2000" dirty="0">
                <a:solidFill>
                  <a:schemeClr val="bg1"/>
                </a:solidFill>
              </a:rPr>
              <a:t>består av 9  olika vatten-, sprit- och vinglas i kristall. Går att diska i </a:t>
            </a:r>
            <a:r>
              <a:rPr lang="sv-SE" sz="2000" dirty="0" smtClean="0">
                <a:solidFill>
                  <a:schemeClr val="bg1"/>
                </a:solidFill>
              </a:rPr>
              <a:t>maskin.</a:t>
            </a:r>
          </a:p>
          <a:p>
            <a:r>
              <a:rPr lang="sv-SE" sz="2000" dirty="0" smtClean="0">
                <a:solidFill>
                  <a:schemeClr val="bg1"/>
                </a:solidFill>
              </a:rPr>
              <a:t>Ligger i set om 2st glas.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6096000" y="2250710"/>
            <a:ext cx="4654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239.-/set.</a:t>
            </a:r>
            <a:endParaRPr lang="sv-SE" sz="8000" dirty="0">
              <a:solidFill>
                <a:schemeClr val="bg1"/>
              </a:solidFill>
            </a:endParaRPr>
          </a:p>
        </p:txBody>
      </p: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" y="106967"/>
            <a:ext cx="3587814" cy="358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75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148777" y="3367283"/>
            <a:ext cx="5362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solidFill>
                  <a:schemeClr val="bg1"/>
                </a:solidFill>
                <a:effectLst/>
              </a:rPr>
              <a:t>Designfood</a:t>
            </a:r>
            <a:r>
              <a:rPr lang="sv-SE" dirty="0" smtClean="0">
                <a:solidFill>
                  <a:schemeClr val="bg1"/>
                </a:solidFill>
                <a:effectLst/>
              </a:rPr>
              <a:t> present lådor.</a:t>
            </a:r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Presentlåda 4 delar i kartong där du väljer 4 olika artiklar av olja, ketchup och </a:t>
            </a:r>
            <a:r>
              <a:rPr lang="sv-SE" dirty="0" err="1" smtClean="0">
                <a:solidFill>
                  <a:schemeClr val="bg1"/>
                </a:solidFill>
              </a:rPr>
              <a:t>balsoj</a:t>
            </a:r>
            <a:r>
              <a:rPr lang="sv-SE" dirty="0" smtClean="0">
                <a:solidFill>
                  <a:schemeClr val="bg1"/>
                </a:solidFill>
              </a:rPr>
              <a:t>. (215.-)</a:t>
            </a:r>
          </a:p>
          <a:p>
            <a:endParaRPr lang="sv-SE" dirty="0">
              <a:solidFill>
                <a:schemeClr val="bg1"/>
              </a:solidFill>
              <a:effectLst/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Presentlåda 6 delar i kartong med tre olika sorters senap där du väljer till 3 olika artiklar av olja, ketchup och </a:t>
            </a:r>
            <a:r>
              <a:rPr lang="sv-SE" dirty="0" err="1" smtClean="0">
                <a:solidFill>
                  <a:schemeClr val="bg1"/>
                </a:solidFill>
              </a:rPr>
              <a:t>balsoj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 smtClean="0">
              <a:solidFill>
                <a:schemeClr val="bg1"/>
              </a:solidFill>
              <a:effectLst/>
            </a:endParaRPr>
          </a:p>
          <a:p>
            <a:endParaRPr lang="sv-SE" dirty="0" smtClean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7273745" y="2254474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265.-/</a:t>
            </a:r>
            <a:r>
              <a:rPr lang="sv-SE" sz="8000" dirty="0" smtClean="0">
                <a:solidFill>
                  <a:schemeClr val="bg1"/>
                </a:solidFill>
              </a:rPr>
              <a:t>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sp>
        <p:nvSpPr>
          <p:cNvPr id="2" name="AutoShape 2" descr="Bildresultat för Designfood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928813" y="-1538288"/>
            <a:ext cx="7620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5" y="103834"/>
            <a:ext cx="2955926" cy="2955926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61" y="103834"/>
            <a:ext cx="2955926" cy="2955926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3" b="21292"/>
          <a:stretch/>
        </p:blipFill>
        <p:spPr>
          <a:xfrm rot="5400000">
            <a:off x="5564458" y="320526"/>
            <a:ext cx="744665" cy="311284"/>
          </a:xfrm>
          <a:prstGeom prst="rect">
            <a:avLst/>
          </a:prstGeom>
        </p:spPr>
      </p:pic>
      <p:sp>
        <p:nvSpPr>
          <p:cNvPr id="16" name="textruta 15"/>
          <p:cNvSpPr txBox="1"/>
          <p:nvPr/>
        </p:nvSpPr>
        <p:spPr>
          <a:xfrm>
            <a:off x="9169658" y="3285770"/>
            <a:ext cx="208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 presentlåda 6 delar.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189966" y="3655102"/>
            <a:ext cx="51481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  <a:effectLst/>
              </a:rPr>
              <a:t>Presentlåda med julgott.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  <a:effectLst/>
              </a:rPr>
              <a:t>Trälåda natur med polkagodis, </a:t>
            </a:r>
          </a:p>
          <a:p>
            <a:r>
              <a:rPr lang="sv-SE" dirty="0" smtClean="0">
                <a:solidFill>
                  <a:schemeClr val="bg1"/>
                </a:solidFill>
                <a:effectLst/>
              </a:rPr>
              <a:t>jul te, julgodis, biscotti &amp; dryck.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</a:rPr>
              <a:t>T</a:t>
            </a:r>
            <a:r>
              <a:rPr lang="sv-SE" dirty="0" smtClean="0">
                <a:solidFill>
                  <a:schemeClr val="bg1"/>
                </a:solidFill>
                <a:effectLst/>
              </a:rPr>
              <a:t>rälåda vit med jul te, </a:t>
            </a:r>
            <a:r>
              <a:rPr lang="sv-SE" dirty="0" err="1" smtClean="0">
                <a:solidFill>
                  <a:schemeClr val="bg1"/>
                </a:solidFill>
                <a:effectLst/>
              </a:rPr>
              <a:t>gelehallon</a:t>
            </a:r>
            <a:r>
              <a:rPr lang="sv-SE" dirty="0" smtClean="0">
                <a:solidFill>
                  <a:schemeClr val="bg1"/>
                </a:solidFill>
                <a:effectLst/>
              </a:rPr>
              <a:t>, </a:t>
            </a:r>
            <a:r>
              <a:rPr lang="sv-SE" dirty="0" err="1" smtClean="0">
                <a:solidFill>
                  <a:schemeClr val="bg1"/>
                </a:solidFill>
                <a:effectLst/>
              </a:rPr>
              <a:t>chocklad</a:t>
            </a:r>
            <a:r>
              <a:rPr lang="sv-SE" dirty="0" smtClean="0">
                <a:solidFill>
                  <a:schemeClr val="bg1"/>
                </a:solidFill>
                <a:effectLst/>
              </a:rPr>
              <a:t> och biscotti. (269.-)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  <a:effectLst/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  <a:effectLst/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 smtClean="0">
              <a:solidFill>
                <a:schemeClr val="bg1"/>
              </a:solidFill>
              <a:effectLst/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smtClean="0">
                <a:solidFill>
                  <a:schemeClr val="bg1"/>
                </a:solidFill>
                <a:effectLst/>
              </a:rPr>
              <a:t> </a:t>
            </a:r>
            <a:endParaRPr lang="sv-SE" dirty="0" smtClean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7273745" y="2254474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299.-/</a:t>
            </a:r>
            <a:r>
              <a:rPr lang="sv-SE" sz="8000" dirty="0" smtClean="0">
                <a:solidFill>
                  <a:schemeClr val="bg1"/>
                </a:solidFill>
              </a:rPr>
              <a:t>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sp>
        <p:nvSpPr>
          <p:cNvPr id="2" name="AutoShape 2" descr="Bildresultat för Designfood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928813" y="-1538288"/>
            <a:ext cx="7620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6" name="textruta 15"/>
          <p:cNvSpPr txBox="1"/>
          <p:nvPr/>
        </p:nvSpPr>
        <p:spPr>
          <a:xfrm>
            <a:off x="9169658" y="3285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68"/>
          <a:stretch/>
        </p:blipFill>
        <p:spPr>
          <a:xfrm rot="5400000">
            <a:off x="-126499" y="548196"/>
            <a:ext cx="3130378" cy="2451333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" r="11231"/>
          <a:stretch/>
        </p:blipFill>
        <p:spPr>
          <a:xfrm rot="5400000">
            <a:off x="2526818" y="720415"/>
            <a:ext cx="3139817" cy="2097456"/>
          </a:xfrm>
          <a:prstGeom prst="rect">
            <a:avLst/>
          </a:prstGeom>
        </p:spPr>
      </p:pic>
      <p:sp>
        <p:nvSpPr>
          <p:cNvPr id="10" name="textruta 9"/>
          <p:cNvSpPr txBox="1"/>
          <p:nvPr/>
        </p:nvSpPr>
        <p:spPr>
          <a:xfrm>
            <a:off x="9754843" y="3339052"/>
            <a:ext cx="14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Trälåda natur.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10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89771" y="4184823"/>
            <a:ext cx="7101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Orrefors Sweden Ljuslykta Puck. </a:t>
            </a:r>
            <a:r>
              <a:rPr lang="sv-SE" dirty="0" smtClean="0">
                <a:solidFill>
                  <a:schemeClr val="bg1"/>
                </a:solidFill>
              </a:rPr>
              <a:t>3pack.Klassik ljuslykta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</a:p>
          <a:p>
            <a:r>
              <a:rPr lang="sv-SE" dirty="0">
                <a:solidFill>
                  <a:schemeClr val="bg1"/>
                </a:solidFill>
              </a:rPr>
              <a:t>D</a:t>
            </a:r>
            <a:r>
              <a:rPr lang="sv-SE" dirty="0" smtClean="0">
                <a:solidFill>
                  <a:schemeClr val="bg1"/>
                </a:solidFill>
              </a:rPr>
              <a:t>esign Lena Bergström.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Presentkartong. </a:t>
            </a:r>
            <a:endParaRPr lang="sv-SE" dirty="0"/>
          </a:p>
        </p:txBody>
      </p:sp>
      <p:sp>
        <p:nvSpPr>
          <p:cNvPr id="9" name="Rektangel 8"/>
          <p:cNvSpPr/>
          <p:nvPr/>
        </p:nvSpPr>
        <p:spPr>
          <a:xfrm>
            <a:off x="6491150" y="2292875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360.-/set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" y="74141"/>
            <a:ext cx="3157417" cy="4036541"/>
          </a:xfrm>
          <a:prstGeom prst="rect">
            <a:avLst/>
          </a:prstGeom>
        </p:spPr>
      </p:pic>
      <p:sp>
        <p:nvSpPr>
          <p:cNvPr id="8" name="textruta 7"/>
          <p:cNvSpPr txBox="1"/>
          <p:nvPr/>
        </p:nvSpPr>
        <p:spPr>
          <a:xfrm>
            <a:off x="7857251" y="3422821"/>
            <a:ext cx="257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Ord butiks pris: 897.-/set.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0" name="Bildobjekt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71" y="147952"/>
            <a:ext cx="1400659" cy="457829"/>
          </a:xfrm>
          <a:prstGeom prst="rect">
            <a:avLst/>
          </a:prstGeom>
        </p:spPr>
      </p:pic>
      <p:sp>
        <p:nvSpPr>
          <p:cNvPr id="11" name="textruta 10"/>
          <p:cNvSpPr txBox="1"/>
          <p:nvPr/>
        </p:nvSpPr>
        <p:spPr>
          <a:xfrm rot="1997045">
            <a:off x="7985061" y="862027"/>
            <a:ext cx="4502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200" dirty="0" smtClean="0">
                <a:solidFill>
                  <a:schemeClr val="bg1"/>
                </a:solidFill>
              </a:rPr>
              <a:t>Hett tips!</a:t>
            </a:r>
            <a:endParaRPr lang="sv-SE" sz="3200" dirty="0" smtClean="0">
              <a:solidFill>
                <a:schemeClr val="bg1"/>
              </a:solidFill>
            </a:endParaRPr>
          </a:p>
          <a:p>
            <a:pPr algn="ctr"/>
            <a:r>
              <a:rPr lang="sv-SE" sz="3200" dirty="0" smtClean="0">
                <a:solidFill>
                  <a:schemeClr val="bg1"/>
                </a:solidFill>
              </a:rPr>
              <a:t>Passa på, först till kvarn!</a:t>
            </a:r>
            <a:endParaRPr lang="sv-S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04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89771" y="3566985"/>
            <a:ext cx="7101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Kosta </a:t>
            </a:r>
            <a:r>
              <a:rPr lang="sv-SE" dirty="0" err="1" smtClean="0">
                <a:solidFill>
                  <a:schemeClr val="bg1"/>
                </a:solidFill>
              </a:rPr>
              <a:t>Bäddset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smtClean="0">
                <a:solidFill>
                  <a:schemeClr val="bg1"/>
                </a:solidFill>
              </a:rPr>
              <a:t>Fjällbacka </a:t>
            </a:r>
            <a:r>
              <a:rPr lang="sv-SE" dirty="0" smtClean="0">
                <a:solidFill>
                  <a:schemeClr val="bg1"/>
                </a:solidFill>
              </a:rPr>
              <a:t>Satin.</a:t>
            </a:r>
          </a:p>
          <a:p>
            <a:r>
              <a:rPr lang="sv-SE" dirty="0" err="1" smtClean="0">
                <a:solidFill>
                  <a:schemeClr val="bg1"/>
                </a:solidFill>
              </a:rPr>
              <a:t>Bäddset</a:t>
            </a:r>
            <a:r>
              <a:rPr lang="sv-SE" dirty="0" smtClean="0">
                <a:solidFill>
                  <a:schemeClr val="bg1"/>
                </a:solidFill>
              </a:rPr>
              <a:t> i mjukaste satin med stilren design av breda </a:t>
            </a:r>
            <a:r>
              <a:rPr lang="sv-SE" dirty="0" smtClean="0">
                <a:solidFill>
                  <a:schemeClr val="bg1"/>
                </a:solidFill>
              </a:rPr>
              <a:t>ränder till dubbelsäng. Örngott </a:t>
            </a:r>
            <a:r>
              <a:rPr lang="sv-SE" dirty="0" smtClean="0">
                <a:solidFill>
                  <a:schemeClr val="bg1"/>
                </a:solidFill>
              </a:rPr>
              <a:t>150 x 210cm, kuddfodral 50 x 60cm.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Färg: Grå/vit alt Blå/vit.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Presentförpackning.</a:t>
            </a:r>
          </a:p>
          <a:p>
            <a:endParaRPr lang="sv-SE" dirty="0"/>
          </a:p>
        </p:txBody>
      </p:sp>
      <p:sp>
        <p:nvSpPr>
          <p:cNvPr id="9" name="Rektangel 8"/>
          <p:cNvSpPr/>
          <p:nvPr/>
        </p:nvSpPr>
        <p:spPr>
          <a:xfrm>
            <a:off x="5930977" y="2243546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360.-/set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0" name="Bildobjekt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6197452"/>
            <a:ext cx="1515762" cy="660548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" y="143014"/>
            <a:ext cx="5644794" cy="3209785"/>
          </a:xfrm>
          <a:prstGeom prst="rect">
            <a:avLst/>
          </a:prstGeom>
        </p:spPr>
      </p:pic>
      <p:sp>
        <p:nvSpPr>
          <p:cNvPr id="7" name="textruta 6"/>
          <p:cNvSpPr txBox="1"/>
          <p:nvPr/>
        </p:nvSpPr>
        <p:spPr>
          <a:xfrm>
            <a:off x="7744786" y="3422821"/>
            <a:ext cx="22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Ord butiks pris: 1198.-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2" name="textruta 11"/>
          <p:cNvSpPr txBox="1"/>
          <p:nvPr/>
        </p:nvSpPr>
        <p:spPr>
          <a:xfrm rot="1997045">
            <a:off x="7985061" y="862027"/>
            <a:ext cx="4502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200" dirty="0" smtClean="0">
                <a:solidFill>
                  <a:schemeClr val="bg1"/>
                </a:solidFill>
              </a:rPr>
              <a:t>Hett tips!</a:t>
            </a:r>
            <a:endParaRPr lang="sv-SE" sz="3200" dirty="0" smtClean="0">
              <a:solidFill>
                <a:schemeClr val="bg1"/>
              </a:solidFill>
            </a:endParaRPr>
          </a:p>
          <a:p>
            <a:pPr algn="ctr"/>
            <a:r>
              <a:rPr lang="sv-SE" sz="3200" dirty="0" smtClean="0">
                <a:solidFill>
                  <a:schemeClr val="bg1"/>
                </a:solidFill>
              </a:rPr>
              <a:t>Passa på, först till kvarn!</a:t>
            </a:r>
            <a:endParaRPr lang="sv-S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357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1" y="4266459"/>
            <a:ext cx="536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Le </a:t>
            </a:r>
            <a:r>
              <a:rPr lang="sv-SE" dirty="0" err="1" smtClean="0">
                <a:solidFill>
                  <a:schemeClr val="bg1"/>
                </a:solidFill>
              </a:rPr>
              <a:t>Zie</a:t>
            </a:r>
            <a:r>
              <a:rPr lang="sv-SE" dirty="0" smtClean="0">
                <a:solidFill>
                  <a:schemeClr val="bg1"/>
                </a:solidFill>
              </a:rPr>
              <a:t> by Paulo Roberto.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Ett fantastiskt </a:t>
            </a:r>
            <a:r>
              <a:rPr lang="sv-SE" dirty="0" err="1" smtClean="0">
                <a:solidFill>
                  <a:schemeClr val="bg1"/>
                </a:solidFill>
              </a:rPr>
              <a:t>knivset</a:t>
            </a:r>
            <a:r>
              <a:rPr lang="sv-SE" dirty="0" smtClean="0">
                <a:solidFill>
                  <a:schemeClr val="bg1"/>
                </a:solidFill>
              </a:rPr>
              <a:t> om 6 köttknivar av mycket hög kvalité. Levereras i en exklusiv trälåda.</a:t>
            </a:r>
          </a:p>
        </p:txBody>
      </p:sp>
      <p:sp>
        <p:nvSpPr>
          <p:cNvPr id="9" name="Rektangel 8"/>
          <p:cNvSpPr/>
          <p:nvPr/>
        </p:nvSpPr>
        <p:spPr>
          <a:xfrm>
            <a:off x="6491150" y="2292875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360.-/set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35" y="6102717"/>
            <a:ext cx="1515762" cy="66054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" y="69651"/>
            <a:ext cx="5577863" cy="4183398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97" y="3434277"/>
            <a:ext cx="828675" cy="714375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25" y="139673"/>
            <a:ext cx="1647310" cy="19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03" y="-82378"/>
            <a:ext cx="12192000" cy="684564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0" y="4447155"/>
            <a:ext cx="5362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  <a:effectLst/>
              </a:rPr>
              <a:t>Orrefors Morberg Collection.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Morberg Collection är en </a:t>
            </a:r>
            <a:r>
              <a:rPr lang="sv-SE" dirty="0" smtClean="0">
                <a:solidFill>
                  <a:schemeClr val="bg1"/>
                </a:solidFill>
              </a:rPr>
              <a:t>glas serie </a:t>
            </a:r>
            <a:r>
              <a:rPr lang="sv-SE" dirty="0" smtClean="0">
                <a:solidFill>
                  <a:schemeClr val="bg1"/>
                </a:solidFill>
              </a:rPr>
              <a:t>designad av Per Morberg i modern skandinavisk design med form och funktion som förstärker smakupplevelsen av mat och dryck.</a:t>
            </a:r>
          </a:p>
          <a:p>
            <a:r>
              <a:rPr lang="sv-SE" dirty="0" smtClean="0">
                <a:solidFill>
                  <a:schemeClr val="bg1"/>
                </a:solidFill>
              </a:rPr>
              <a:t>Kommer i 4pack som öl, </a:t>
            </a:r>
            <a:r>
              <a:rPr lang="sv-SE" dirty="0" err="1" smtClean="0">
                <a:solidFill>
                  <a:schemeClr val="bg1"/>
                </a:solidFill>
              </a:rPr>
              <a:t>tumbler</a:t>
            </a:r>
            <a:r>
              <a:rPr lang="sv-SE" dirty="0" smtClean="0">
                <a:solidFill>
                  <a:schemeClr val="bg1"/>
                </a:solidFill>
              </a:rPr>
              <a:t>, rödvin eller vitvin. </a:t>
            </a:r>
            <a:endParaRPr lang="sv-SE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491150" y="2292875"/>
            <a:ext cx="39987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0" dirty="0" smtClean="0">
                <a:solidFill>
                  <a:schemeClr val="bg1"/>
                </a:solidFill>
              </a:rPr>
              <a:t>360.-/set</a:t>
            </a:r>
            <a:r>
              <a:rPr lang="sv-SE" dirty="0" smtClean="0">
                <a:solidFill>
                  <a:schemeClr val="bg1"/>
                </a:solidFill>
              </a:rPr>
              <a:t>.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35" y="6102717"/>
            <a:ext cx="1515762" cy="660548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" y="0"/>
            <a:ext cx="4365105" cy="4365105"/>
          </a:xfrm>
          <a:prstGeom prst="rect">
            <a:avLst/>
          </a:prstGeom>
        </p:spPr>
      </p:pic>
      <p:sp>
        <p:nvSpPr>
          <p:cNvPr id="8" name="textruta 7"/>
          <p:cNvSpPr txBox="1"/>
          <p:nvPr/>
        </p:nvSpPr>
        <p:spPr>
          <a:xfrm>
            <a:off x="8343644" y="3492102"/>
            <a:ext cx="214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Ord butiks pris: 599.-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0" name="Bildobjekt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06" y="82050"/>
            <a:ext cx="1400659" cy="457829"/>
          </a:xfrm>
          <a:prstGeom prst="rect">
            <a:avLst/>
          </a:prstGeom>
        </p:spPr>
      </p:pic>
      <p:sp>
        <p:nvSpPr>
          <p:cNvPr id="12" name="Rektangel 11"/>
          <p:cNvSpPr/>
          <p:nvPr/>
        </p:nvSpPr>
        <p:spPr>
          <a:xfrm>
            <a:off x="0" y="3861434"/>
            <a:ext cx="4131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800" i="1" dirty="0">
                <a:latin typeface="Times" panose="02020603050405020304" pitchFamily="18" charset="0"/>
              </a:rPr>
              <a:t>Jag har alltid fascinerats av hantverket kring glasblåsning</a:t>
            </a:r>
            <a:r>
              <a:rPr lang="sv-SE" sz="800" i="1" dirty="0" smtClean="0">
                <a:latin typeface="Times" panose="02020603050405020304" pitchFamily="18" charset="0"/>
              </a:rPr>
              <a:t>,</a:t>
            </a:r>
          </a:p>
          <a:p>
            <a:r>
              <a:rPr lang="sv-SE" sz="800" i="1" dirty="0" smtClean="0">
                <a:latin typeface="Times" panose="02020603050405020304" pitchFamily="18" charset="0"/>
              </a:rPr>
              <a:t> </a:t>
            </a:r>
            <a:r>
              <a:rPr lang="sv-SE" sz="800" i="1" dirty="0">
                <a:latin typeface="Times" panose="02020603050405020304" pitchFamily="18" charset="0"/>
              </a:rPr>
              <a:t>ända sen jag var barn. </a:t>
            </a:r>
            <a:r>
              <a:rPr lang="sv-SE" sz="800" i="1" dirty="0" smtClean="0">
                <a:latin typeface="Times" panose="02020603050405020304" pitchFamily="18" charset="0"/>
              </a:rPr>
              <a:t>Att </a:t>
            </a:r>
            <a:r>
              <a:rPr lang="sv-SE" sz="800" i="1" dirty="0">
                <a:latin typeface="Times" panose="02020603050405020304" pitchFamily="18" charset="0"/>
              </a:rPr>
              <a:t>se glasen växa fram ur glasblåsarens mun. </a:t>
            </a:r>
            <a:endParaRPr lang="sv-SE" sz="800" i="1" dirty="0" smtClean="0">
              <a:latin typeface="Times" panose="02020603050405020304" pitchFamily="18" charset="0"/>
            </a:endParaRPr>
          </a:p>
          <a:p>
            <a:r>
              <a:rPr lang="sv-SE" sz="800" i="1" dirty="0" smtClean="0">
                <a:latin typeface="Times" panose="02020603050405020304" pitchFamily="18" charset="0"/>
              </a:rPr>
              <a:t>Det </a:t>
            </a:r>
            <a:r>
              <a:rPr lang="sv-SE" sz="800" i="1" dirty="0">
                <a:latin typeface="Times" panose="02020603050405020304" pitchFamily="18" charset="0"/>
              </a:rPr>
              <a:t>är som att se en organism som plötsligt fryser</a:t>
            </a:r>
            <a:endParaRPr lang="sv-SE" sz="800" dirty="0"/>
          </a:p>
        </p:txBody>
      </p:sp>
      <p:pic>
        <p:nvPicPr>
          <p:cNvPr id="1026" name="Picture 2" descr="http://orrefors.se/sites/www.orrefors.se/files/uploads/bilder/public/per_morberg_signatu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128" y="3861434"/>
            <a:ext cx="1075287" cy="4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85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808</Words>
  <Application>Microsoft Office PowerPoint</Application>
  <PresentationFormat>Bredbild</PresentationFormat>
  <Paragraphs>105</Paragraphs>
  <Slides>18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Johan Lagerqvist</dc:creator>
  <cp:lastModifiedBy>Johan Lagerqvist</cp:lastModifiedBy>
  <cp:revision>36</cp:revision>
  <dcterms:created xsi:type="dcterms:W3CDTF">2015-11-23T13:09:32Z</dcterms:created>
  <dcterms:modified xsi:type="dcterms:W3CDTF">2016-10-19T08:26:51Z</dcterms:modified>
</cp:coreProperties>
</file>